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5249" autoAdjust="0"/>
  </p:normalViewPr>
  <p:slideViewPr>
    <p:cSldViewPr>
      <p:cViewPr varScale="1">
        <p:scale>
          <a:sx n="74" d="100"/>
          <a:sy n="74" d="100"/>
        </p:scale>
        <p:origin x="342" y="-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1;&#1075;&#1072;&#1085;&#1099;&#1084;%20&#1045;&#1075;&#1077;&#1085;&#1073;&#1077;&#1088;&#1076;&#1080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1;&#1075;&#1072;&#1085;&#1099;&#1084;%20&#1045;&#1075;&#1077;&#1085;&#1073;&#1077;&#1088;&#1076;&#1080;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1;&#1075;&#1072;&#1085;&#1099;&#1084;%20&#1045;&#1075;&#1077;&#1085;&#1073;&#1077;&#1088;&#1076;&#1080;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1;&#1075;&#1072;&#1085;&#1099;&#1084;%20&#1045;&#1075;&#1077;&#1085;&#1073;&#1077;&#1088;&#1076;&#1080;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МППК У МАТЕРЕЙ ПЕРЕД РОДАМИ</a:t>
            </a:r>
            <a:endParaRPr lang="ru-RU" sz="12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1000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1000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[Книга1.xlsx]Лист1!$A$70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[Книга1.xlsx]Лист1!$B$68:$E$69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[Книга1.xlsx]Лист1!$B$70:$E$70</c:f>
              <c:numCache>
                <c:formatCode>General</c:formatCode>
                <c:ptCount val="4"/>
                <c:pt idx="1">
                  <c:v>90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1-4BEF-8648-7C417CE5CCDE}"/>
            </c:ext>
          </c:extLst>
        </c:ser>
        <c:ser>
          <c:idx val="1"/>
          <c:order val="1"/>
          <c:tx>
            <c:strRef>
              <c:f>[Книга1.xlsx]Лист1!$A$71</c:f>
              <c:strCache>
                <c:ptCount val="1"/>
                <c:pt idx="0">
                  <c:v>Умеренное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[Книга1.xlsx]Лист1!$B$68:$E$69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[Книга1.xlsx]Лист1!$B$71:$E$71</c:f>
              <c:numCache>
                <c:formatCode>General</c:formatCode>
                <c:ptCount val="4"/>
                <c:pt idx="1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1-4BEF-8648-7C417CE5CCDE}"/>
            </c:ext>
          </c:extLst>
        </c:ser>
        <c:ser>
          <c:idx val="2"/>
          <c:order val="2"/>
          <c:tx>
            <c:strRef>
              <c:f>[Книга1.xlsx]Лист1!$A$72</c:f>
              <c:strCache>
                <c:ptCount val="1"/>
                <c:pt idx="0">
                  <c:v>Тяжелое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3.200770201081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1-4BEF-8648-7C417CE5C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[Книга1.xlsx]Лист1!$B$68:$E$69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[Книга1.xlsx]Лист1!$B$72:$E$72</c:f>
              <c:numCache>
                <c:formatCode>General</c:formatCode>
                <c:ptCount val="4"/>
                <c:pt idx="1">
                  <c:v>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31-4BEF-8648-7C417CE5CC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492416"/>
        <c:axId val="125955456"/>
        <c:axId val="0"/>
      </c:bar3DChart>
      <c:catAx>
        <c:axId val="16249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25955456"/>
        <c:crosses val="autoZero"/>
        <c:auto val="1"/>
        <c:lblAlgn val="ctr"/>
        <c:lblOffset val="100"/>
        <c:noMultiLvlLbl val="0"/>
      </c:catAx>
      <c:valAx>
        <c:axId val="125955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492416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 ТЕЛА ПРИ РОЖДЕНИИ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1000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10000">
              <a:schemeClr val="accent1">
                <a:lumMod val="5000"/>
                <a:lumOff val="95000"/>
              </a:schemeClr>
            </a:gs>
            <a:gs pos="72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[Книга1.xlsx]Лист1!$A$3</c:f>
              <c:strCache>
                <c:ptCount val="1"/>
                <c:pt idx="0">
                  <c:v>500-700 гр.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[Книга1.xlsx]Лист1!$B$1:$E$2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[Книга1.xlsx]Лист1!$B$3:$E$3</c:f>
              <c:numCache>
                <c:formatCode>General</c:formatCode>
                <c:ptCount val="4"/>
                <c:pt idx="1">
                  <c:v>0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94-4EEF-B310-B200999FB2C2}"/>
            </c:ext>
          </c:extLst>
        </c:ser>
        <c:ser>
          <c:idx val="1"/>
          <c:order val="1"/>
          <c:tx>
            <c:strRef>
              <c:f>[Книга1.xlsx]Лист1!$A$4</c:f>
              <c:strCache>
                <c:ptCount val="1"/>
                <c:pt idx="0">
                  <c:v>700-1000 гр.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[Книга1.xlsx]Лист1!$B$1:$E$2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[Книга1.xlsx]Лист1!$B$4:$E$4</c:f>
              <c:numCache>
                <c:formatCode>General</c:formatCode>
                <c:ptCount val="4"/>
                <c:pt idx="1">
                  <c:v>5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94-4EEF-B310-B200999FB2C2}"/>
            </c:ext>
          </c:extLst>
        </c:ser>
        <c:ser>
          <c:idx val="2"/>
          <c:order val="2"/>
          <c:tx>
            <c:strRef>
              <c:f>[Книга1.xlsx]Лист1!$A$5</c:f>
              <c:strCache>
                <c:ptCount val="1"/>
                <c:pt idx="0">
                  <c:v>1000-1500 гр.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[Книга1.xlsx]Лист1!$B$1:$E$2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[Книга1.xlsx]Лист1!$B$5:$E$5</c:f>
              <c:numCache>
                <c:formatCode>General</c:formatCode>
                <c:ptCount val="4"/>
                <c:pt idx="1">
                  <c:v>37.5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94-4EEF-B310-B200999FB2C2}"/>
            </c:ext>
          </c:extLst>
        </c:ser>
        <c:ser>
          <c:idx val="3"/>
          <c:order val="3"/>
          <c:tx>
            <c:strRef>
              <c:f>[Книга1.xlsx]Лист1!$A$6</c:f>
              <c:strCache>
                <c:ptCount val="1"/>
                <c:pt idx="0">
                  <c:v>1500-2000 гр.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[Книга1.xlsx]Лист1!$B$1:$E$2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[Книга1.xlsx]Лист1!$B$6:$E$6</c:f>
              <c:numCache>
                <c:formatCode>General</c:formatCode>
                <c:ptCount val="4"/>
                <c:pt idx="1">
                  <c:v>57.5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94-4EEF-B310-B200999FB2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494976"/>
        <c:axId val="125956608"/>
        <c:axId val="0"/>
      </c:bar3DChart>
      <c:catAx>
        <c:axId val="162494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25956608"/>
        <c:crosses val="autoZero"/>
        <c:auto val="1"/>
        <c:lblAlgn val="ctr"/>
        <c:lblOffset val="100"/>
        <c:noMultiLvlLbl val="0"/>
      </c:catAx>
      <c:valAx>
        <c:axId val="125956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494976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ЛАКТАТЕМИЯ ПРИ РОЖДЕНИИ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5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5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[Книга1.xlsx]Лист1!$A$105</c:f>
              <c:strCache>
                <c:ptCount val="1"/>
                <c:pt idx="0">
                  <c:v>0,5-1,6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[Книга1.xlsx]Лист1!$B$103:$E$104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</c:v>
                  </c:pt>
                  <c:pt idx="2">
                    <c:v>Гр.детей с АЗРН</c:v>
                  </c:pt>
                </c:lvl>
              </c:multiLvlStrCache>
            </c:multiLvlStrRef>
          </c:cat>
          <c:val>
            <c:numRef>
              <c:f>[Книга1.xlsx]Лист1!$B$105:$E$105</c:f>
              <c:numCache>
                <c:formatCode>General</c:formatCode>
                <c:ptCount val="4"/>
                <c:pt idx="1">
                  <c:v>10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A-4B81-A589-D0BC1F557FEE}"/>
            </c:ext>
          </c:extLst>
        </c:ser>
        <c:ser>
          <c:idx val="1"/>
          <c:order val="1"/>
          <c:tx>
            <c:strRef>
              <c:f>[Книга1.xlsx]Лист1!$A$106</c:f>
              <c:strCache>
                <c:ptCount val="1"/>
                <c:pt idx="0">
                  <c:v>1,6-5,5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1.0855058051055527E-2"/>
                  <c:y val="4.598561845044397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K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DA-4B81-A589-D0BC1F557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[Книга1.xlsx]Лист1!$B$103:$E$104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</c:v>
                  </c:pt>
                  <c:pt idx="2">
                    <c:v>Гр.детей с АЗРН</c:v>
                  </c:pt>
                </c:lvl>
              </c:multiLvlStrCache>
            </c:multiLvlStrRef>
          </c:cat>
          <c:val>
            <c:numRef>
              <c:f>[Книга1.xlsx]Лист1!$B$106:$E$106</c:f>
              <c:numCache>
                <c:formatCode>General</c:formatCode>
                <c:ptCount val="4"/>
                <c:pt idx="1">
                  <c:v>75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DA-4B81-A589-D0BC1F557FEE}"/>
            </c:ext>
          </c:extLst>
        </c:ser>
        <c:ser>
          <c:idx val="2"/>
          <c:order val="2"/>
          <c:tx>
            <c:strRef>
              <c:f>[Книга1.xlsx]Лист1!$A$107</c:f>
              <c:strCache>
                <c:ptCount val="1"/>
                <c:pt idx="0">
                  <c:v>5,5-10,0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7.0557877331860919E-2"/>
                  <c:y val="-9.19712369008879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DA-4B81-A589-D0BC1F557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[Книга1.xlsx]Лист1!$B$103:$E$104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</c:v>
                  </c:pt>
                  <c:pt idx="2">
                    <c:v>Гр.детей с АЗРН</c:v>
                  </c:pt>
                </c:lvl>
              </c:multiLvlStrCache>
            </c:multiLvlStrRef>
          </c:cat>
          <c:val>
            <c:numRef>
              <c:f>[Книга1.xlsx]Лист1!$B$107:$E$107</c:f>
              <c:numCache>
                <c:formatCode>General</c:formatCode>
                <c:ptCount val="4"/>
                <c:pt idx="1">
                  <c:v>12.5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DA-4B81-A589-D0BC1F557FEE}"/>
            </c:ext>
          </c:extLst>
        </c:ser>
        <c:ser>
          <c:idx val="3"/>
          <c:order val="3"/>
          <c:tx>
            <c:strRef>
              <c:f>[Книга1.xlsx]Лист1!$A$108</c:f>
              <c:strCache>
                <c:ptCount val="1"/>
                <c:pt idx="0">
                  <c:v>Свыше 10,0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1.0855058051055527E-2"/>
                  <c:y val="-9.1974857815726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DA-4B81-A589-D0BC1F557F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[Книга1.xlsx]Лист1!$B$103:$E$104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</c:v>
                  </c:pt>
                  <c:pt idx="2">
                    <c:v>Гр.детей с АЗРН</c:v>
                  </c:pt>
                </c:lvl>
              </c:multiLvlStrCache>
            </c:multiLvlStrRef>
          </c:cat>
          <c:val>
            <c:numRef>
              <c:f>[Книга1.xlsx]Лист1!$B$108:$E$108</c:f>
              <c:numCache>
                <c:formatCode>General</c:formatCode>
                <c:ptCount val="4"/>
                <c:pt idx="1">
                  <c:v>2.5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DA-4B81-A589-D0BC1F557F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496000"/>
        <c:axId val="125958336"/>
        <c:axId val="0"/>
      </c:bar3DChart>
      <c:catAx>
        <c:axId val="162496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25958336"/>
        <c:crosses val="autoZero"/>
        <c:auto val="1"/>
        <c:lblAlgn val="ctr"/>
        <c:lblOffset val="100"/>
        <c:noMultiLvlLbl val="0"/>
      </c:catAx>
      <c:valAx>
        <c:axId val="125958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496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 i="0" u="none" strike="noStrike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en-US" sz="1200" b="1" i="0" u="none" strike="noStrike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1200" b="1" i="0" u="none" strike="noStrike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(КЩС)</a:t>
            </a:r>
            <a:endPara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5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sideWall>
    <c:backWall>
      <c:thickness val="0"/>
      <c:spPr>
        <a:gradFill>
          <a:gsLst>
            <a:gs pos="5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[Книга1.xlsx]Лист1!$A$94</c:f>
              <c:strCache>
                <c:ptCount val="1"/>
                <c:pt idx="0">
                  <c:v>7.35-7.25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[Книга1.xlsx]Лист1!$B$92:$E$93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[Книга1.xlsx]Лист1!$B$94:$E$94</c:f>
              <c:numCache>
                <c:formatCode>General</c:formatCode>
                <c:ptCount val="4"/>
                <c:pt idx="1">
                  <c:v>52.5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2-4502-B1B3-3978BF4F0FB5}"/>
            </c:ext>
          </c:extLst>
        </c:ser>
        <c:ser>
          <c:idx val="1"/>
          <c:order val="1"/>
          <c:tx>
            <c:strRef>
              <c:f>[Книга1.xlsx]Лист1!$A$95</c:f>
              <c:strCache>
                <c:ptCount val="1"/>
                <c:pt idx="0">
                  <c:v>7.0-7.25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[Книга1.xlsx]Лист1!$B$92:$E$93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[Книга1.xlsx]Лист1!$B$95:$E$95</c:f>
              <c:numCache>
                <c:formatCode>General</c:formatCode>
                <c:ptCount val="4"/>
                <c:pt idx="1">
                  <c:v>37.5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2-4502-B1B3-3978BF4F0FB5}"/>
            </c:ext>
          </c:extLst>
        </c:ser>
        <c:ser>
          <c:idx val="2"/>
          <c:order val="2"/>
          <c:tx>
            <c:strRef>
              <c:f>[Книга1.xlsx]Лист1!$A$96</c:f>
              <c:strCache>
                <c:ptCount val="1"/>
                <c:pt idx="0">
                  <c:v>Ниже 7,0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[Книга1.xlsx]Лист1!$B$92:$E$93</c:f>
              <c:multiLvlStrCache>
                <c:ptCount val="4"/>
                <c:lvl>
                  <c:pt idx="1">
                    <c:v>%</c:v>
                  </c:pt>
                  <c:pt idx="3">
                    <c:v>%</c:v>
                  </c:pt>
                </c:lvl>
                <c:lvl>
                  <c:pt idx="0">
                    <c:v>Гр.недон-х детей без РН  </c:v>
                  </c:pt>
                  <c:pt idx="2">
                    <c:v>Гр.детей с АЗРН </c:v>
                  </c:pt>
                </c:lvl>
              </c:multiLvlStrCache>
            </c:multiLvlStrRef>
          </c:cat>
          <c:val>
            <c:numRef>
              <c:f>[Книга1.xlsx]Лист1!$B$96:$E$96</c:f>
              <c:numCache>
                <c:formatCode>General</c:formatCode>
                <c:ptCount val="4"/>
                <c:pt idx="1">
                  <c:v>10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D2-4502-B1B3-3978BF4F0F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2967552"/>
        <c:axId val="162906112"/>
        <c:axId val="0"/>
      </c:bar3DChart>
      <c:catAx>
        <c:axId val="162967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162906112"/>
        <c:crosses val="autoZero"/>
        <c:auto val="1"/>
        <c:lblAlgn val="ctr"/>
        <c:lblOffset val="100"/>
        <c:noMultiLvlLbl val="0"/>
      </c:catAx>
      <c:valAx>
        <c:axId val="16290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162967552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7EDF-3409-4CBB-875C-93803A3FD1C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5DEB5-DA4B-4B5E-BEAE-E6BB21E884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24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2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8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4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2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5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60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9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3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1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62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0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3823" y="26750"/>
            <a:ext cx="6222795" cy="664960"/>
          </a:xfrm>
        </p:spPr>
        <p:txBody>
          <a:bodyPr numCol="2">
            <a:noAutofit/>
          </a:bodyPr>
          <a:lstStyle/>
          <a:p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 «КАЗАХСКИЙ НАЦИОНАЛЬНЫЙ  МЕДИЦИНСКИЙ  УНИВЕРСИТЕТ ИМ. С.Д.АСФЕНДИЯРОВА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672064" y="6857999"/>
            <a:ext cx="3528392" cy="12716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19336" y="1303799"/>
            <a:ext cx="3167489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6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11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17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23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29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34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40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46" indent="0" algn="ctr" defTabSz="914411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flipV="1">
            <a:off x="8046669" y="5964381"/>
            <a:ext cx="43140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3" y="36953"/>
            <a:ext cx="711200" cy="78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942" y="620688"/>
            <a:ext cx="3966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Факторы риска формирования агрессивной задней </a:t>
            </a:r>
            <a:r>
              <a:rPr lang="ru-RU" sz="1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ретинопатии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недоношенных</a:t>
            </a:r>
            <a:b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-48758" y="1052736"/>
            <a:ext cx="3815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Актуальность: 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лагодаря развитию современной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перинатологии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снижению уровня смертности недоношенных детей -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ретинопатия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недоношенных (РН) стала лучше и чаще диагностироваться.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Агрессивная задняя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ретинопатия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недоношенных (АЗРН) является тяжелой и редкой формой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ретинопатии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крайне недоношенных детей, которая характеризуется быстрым прогрессированием до поздней стадии с плоской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неоваскуляризацией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1 или во 2 зоне с 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внутриретинальным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шунтированием, кровоизлияниями и быстрым прогрессированием до отслоения сетчатки.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363" y="4169206"/>
            <a:ext cx="36656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провести анализ факторов риска формирования агрессивной задней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ретинопатии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недоношенных новорожденных с экстремально низкой  и  очень низкой массой  (ЭНМТ и ОНМТ). 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4921" y="5279419"/>
            <a:ext cx="35961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и методы: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-ItalicMT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rgbClr val="000000"/>
              </a:solidFill>
              <a:latin typeface="Times New Roman" panose="02020603050405020304" pitchFamily="18" charset="0"/>
              <a:ea typeface="Arial-ItalicMT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-ItalicMT"/>
                <a:cs typeface="Times New Roman" panose="02020603050405020304" pitchFamily="18" charset="0"/>
              </a:rPr>
              <a:t>Рретроспективный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-ItalicMT"/>
                <a:cs typeface="Times New Roman" panose="02020603050405020304" pitchFamily="18" charset="0"/>
              </a:rPr>
              <a:t> анализ анамнеза матерей, особенностей состояния здоровья  25 детей с ЭНМТ и ОНМТ лечившихся от АЗРН, в 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 с международной классификацией РН,  в условиях ГПЦ, г Алматы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Arial-ItalicMT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265747"/>
              </p:ext>
            </p:extLst>
          </p:nvPr>
        </p:nvGraphicFramePr>
        <p:xfrm>
          <a:off x="3766852" y="2419923"/>
          <a:ext cx="3960438" cy="19042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7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7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743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Кровотечение в родах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ПРПО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Преэклампсия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ПЭ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Гр.детей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 РН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Гр.детей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АЗРН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id="{D9A9BAE6-F9D1-B91A-2CB8-42D6713F6B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262573"/>
              </p:ext>
            </p:extLst>
          </p:nvPr>
        </p:nvGraphicFramePr>
        <p:xfrm>
          <a:off x="3675606" y="0"/>
          <a:ext cx="3788546" cy="2380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>
            <a:extLst>
              <a:ext uri="{FF2B5EF4-FFF2-40B4-BE49-F238E27FC236}">
                <a16:creationId xmlns:a16="http://schemas.microsoft.com/office/drawing/2014/main" id="{5574D091-E68D-BFA7-CFEF-4504769C27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88463"/>
              </p:ext>
            </p:extLst>
          </p:nvPr>
        </p:nvGraphicFramePr>
        <p:xfrm>
          <a:off x="4035670" y="4334498"/>
          <a:ext cx="3624454" cy="215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Диаграмма 31">
            <a:extLst>
              <a:ext uri="{FF2B5EF4-FFF2-40B4-BE49-F238E27FC236}">
                <a16:creationId xmlns:a16="http://schemas.microsoft.com/office/drawing/2014/main" id="{CEA92A74-60EE-D4D4-9EF2-4F5E0B9C8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591518"/>
              </p:ext>
            </p:extLst>
          </p:nvPr>
        </p:nvGraphicFramePr>
        <p:xfrm>
          <a:off x="7690291" y="36953"/>
          <a:ext cx="2222133" cy="234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CB9E10E6-76BD-0669-742A-128F49134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422019"/>
              </p:ext>
            </p:extLst>
          </p:nvPr>
        </p:nvGraphicFramePr>
        <p:xfrm>
          <a:off x="9840416" y="36953"/>
          <a:ext cx="2320050" cy="2311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49124" y="6411429"/>
            <a:ext cx="323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Егенберд</a:t>
            </a:r>
            <a:r>
              <a:rPr lang="kk-K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А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.Ш.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: Байгазиева Г.Ж.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78360"/>
              </p:ext>
            </p:extLst>
          </p:nvPr>
        </p:nvGraphicFramePr>
        <p:xfrm>
          <a:off x="7776864" y="2524377"/>
          <a:ext cx="4295800" cy="1386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0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8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0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83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БЛД у детей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дней  на ИВЛ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3-7сут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7-14 сут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14сут-1мес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были на ИВЛ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Гр.детей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 РН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87,5%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Гр.детей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АЗРН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6BBD38-F4FA-4C0B-AC58-8059CFC0823E}"/>
              </a:ext>
            </a:extLst>
          </p:cNvPr>
          <p:cNvSpPr/>
          <p:nvPr/>
        </p:nvSpPr>
        <p:spPr>
          <a:xfrm>
            <a:off x="7751125" y="3911217"/>
            <a:ext cx="44017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Тяжесть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преэклампсии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преждевременный разрыв плодных оболочек и кровотечение в родах у матери не сыграли роль, но при развитии МППК 3 степени сыграло большую роль в развитии АЗРПН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56% детей с АЗРН составили дети до 1000г.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анализам КЩС имели метаболический ацидоз и выраженную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лактатемию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свидетельствовало о перенесенной гипоксии, что отражалось на пребывании детей длительно на ИВЛ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тяжести состояния дети с АЗРПН  получали АБТ , не только стартовую, но и усиленную и была проведена вторая замена АБТ.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Неизменным спутником ретинопатии являлся БЛД, что определялось длительностью ИВЛ</a:t>
            </a:r>
          </a:p>
        </p:txBody>
      </p:sp>
    </p:spTree>
    <p:extLst>
      <p:ext uri="{BB962C8B-B14F-4D97-AF65-F5344CB8AC3E}">
        <p14:creationId xmlns:p14="http://schemas.microsoft.com/office/powerpoint/2010/main" val="3048908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394</Words>
  <Application>Microsoft Office PowerPoint</Application>
  <PresentationFormat>Широкоэкранный</PresentationFormat>
  <Paragraphs>85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НАО «КАЗАХСКИЙ НАЦИОНАЛЬНЫЙ  МЕДИЦИНСКИЙ  УНИВЕРСИТЕТ ИМ. С.Д.АСФЕНДИЯРОВА»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Гульжан Байгазиева</cp:lastModifiedBy>
  <cp:revision>129</cp:revision>
  <dcterms:created xsi:type="dcterms:W3CDTF">2022-10-02T16:15:07Z</dcterms:created>
  <dcterms:modified xsi:type="dcterms:W3CDTF">2023-03-26T17:48:05Z</dcterms:modified>
</cp:coreProperties>
</file>